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3" r:id="rId5"/>
  </p:sldMasterIdLst>
  <p:notesMasterIdLst>
    <p:notesMasterId r:id="rId31"/>
  </p:notesMasterIdLst>
  <p:handoutMasterIdLst>
    <p:handoutMasterId r:id="rId32"/>
  </p:handoutMasterIdLst>
  <p:sldIdLst>
    <p:sldId id="271" r:id="rId6"/>
    <p:sldId id="256" r:id="rId7"/>
    <p:sldId id="285" r:id="rId8"/>
    <p:sldId id="347" r:id="rId9"/>
    <p:sldId id="348" r:id="rId10"/>
    <p:sldId id="287" r:id="rId11"/>
    <p:sldId id="304" r:id="rId12"/>
    <p:sldId id="302" r:id="rId13"/>
    <p:sldId id="501" r:id="rId14"/>
    <p:sldId id="344" r:id="rId15"/>
    <p:sldId id="502" r:id="rId16"/>
    <p:sldId id="267" r:id="rId17"/>
    <p:sldId id="290" r:id="rId18"/>
    <p:sldId id="307" r:id="rId19"/>
    <p:sldId id="329" r:id="rId20"/>
    <p:sldId id="330" r:id="rId21"/>
    <p:sldId id="331" r:id="rId22"/>
    <p:sldId id="332" r:id="rId23"/>
    <p:sldId id="333" r:id="rId24"/>
    <p:sldId id="326" r:id="rId25"/>
    <p:sldId id="327" r:id="rId26"/>
    <p:sldId id="353" r:id="rId27"/>
    <p:sldId id="366" r:id="rId28"/>
    <p:sldId id="339" r:id="rId29"/>
    <p:sldId id="340" r:id="rId3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40F"/>
    <a:srgbClr val="777777"/>
    <a:srgbClr val="3976F1"/>
    <a:srgbClr val="F26822"/>
    <a:srgbClr val="164AF2"/>
    <a:srgbClr val="254E8E"/>
    <a:srgbClr val="5A5B5C"/>
    <a:srgbClr val="897865"/>
    <a:srgbClr val="6A6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0" autoAdjust="0"/>
    <p:restoredTop sz="97811" autoAdjust="0"/>
  </p:normalViewPr>
  <p:slideViewPr>
    <p:cSldViewPr snapToGrid="0" snapToObjects="1">
      <p:cViewPr varScale="1">
        <p:scale>
          <a:sx n="67" d="100"/>
          <a:sy n="67" d="100"/>
        </p:scale>
        <p:origin x="104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079D0A4-7D98-1C48-B9FA-6DCCA070DEA6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A75CF02-2566-FA41-A327-CD098FDF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558212F-8AB0-924A-BD20-A658A2FDD92E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1EA3627-39FC-9349-8526-678BE1F5EA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34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[Title of the course]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A0EE7C9-8139-47FB-A4CB-BCBAE84FE6D9}" type="datetime5">
              <a:rPr lang="en-US" smtClean="0">
                <a:latin typeface="Arial" charset="0"/>
                <a:cs typeface="Arial" charset="0"/>
              </a:rPr>
              <a:pPr/>
              <a:t>9-Nov-21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Copyright © 2004-2005 NameOfTheOrganization. All rights reserved.</a:t>
            </a:r>
          </a:p>
        </p:txBody>
      </p:sp>
      <p:sp>
        <p:nvSpPr>
          <p:cNvPr id="194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2DF1-9CDB-47CD-B855-EBA1368EF746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4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0913"/>
          </a:xfrm>
          <a:ln/>
        </p:spPr>
      </p:sp>
      <p:sp>
        <p:nvSpPr>
          <p:cNvPr id="194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660" y="4422459"/>
            <a:ext cx="5307085" cy="4188778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0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8EEDA-16F3-4CCE-9B6A-D9D477AAC7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6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8EEDA-16F3-4CCE-9B6A-D9D477AAC7E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29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2341034" y="0"/>
            <a:ext cx="4682066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4" rIns="92588" bIns="46294"/>
          <a:lstStyle/>
          <a:p>
            <a:pPr algn="r" defTabSz="925342"/>
            <a:r>
              <a:rPr lang="en-US" sz="900" dirty="0">
                <a:solidFill>
                  <a:srgbClr val="5F5F5F"/>
                </a:solidFill>
              </a:rPr>
              <a:t>[Title of the course]</a:t>
            </a:r>
          </a:p>
        </p:txBody>
      </p:sp>
      <p:sp>
        <p:nvSpPr>
          <p:cNvPr id="22531" name="Rectangle 3"/>
          <p:cNvSpPr txBox="1">
            <a:spLocks noGrp="1" noChangeArrowheads="1"/>
          </p:cNvSpPr>
          <p:nvPr/>
        </p:nvSpPr>
        <p:spPr bwMode="auto">
          <a:xfrm>
            <a:off x="0" y="0"/>
            <a:ext cx="2107249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4" rIns="92588" bIns="46294"/>
          <a:lstStyle/>
          <a:p>
            <a:pPr defTabSz="925342"/>
            <a:fld id="{4C108056-1450-4444-87F3-FBE6C22B06A5}" type="datetime5">
              <a:rPr lang="en-US" sz="900">
                <a:solidFill>
                  <a:srgbClr val="5F5F5F"/>
                </a:solidFill>
              </a:rPr>
              <a:pPr defTabSz="925342"/>
              <a:t>9-Nov-21</a:t>
            </a:fld>
            <a:endParaRPr lang="en-US" sz="900" dirty="0">
              <a:solidFill>
                <a:srgbClr val="5F5F5F"/>
              </a:solidFill>
            </a:endParaRPr>
          </a:p>
        </p:txBody>
      </p:sp>
      <p:sp>
        <p:nvSpPr>
          <p:cNvPr id="22532" name="Rectangle 6"/>
          <p:cNvSpPr txBox="1">
            <a:spLocks noGrp="1" noChangeArrowheads="1"/>
          </p:cNvSpPr>
          <p:nvPr/>
        </p:nvSpPr>
        <p:spPr bwMode="auto">
          <a:xfrm>
            <a:off x="0" y="8841737"/>
            <a:ext cx="5774656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4" rIns="92588" bIns="46294" anchor="b"/>
          <a:lstStyle/>
          <a:p>
            <a:pPr defTabSz="925342"/>
            <a:r>
              <a:rPr lang="en-US" sz="900" dirty="0">
                <a:solidFill>
                  <a:srgbClr val="5F5F5F"/>
                </a:solidFill>
              </a:rPr>
              <a:t>Copyright © 2004-2005 NameOfTheOrganization. All rights reserved.</a:t>
            </a:r>
          </a:p>
        </p:txBody>
      </p:sp>
      <p:sp>
        <p:nvSpPr>
          <p:cNvPr id="22533" name="Rectangle 7"/>
          <p:cNvSpPr txBox="1">
            <a:spLocks noGrp="1" noChangeArrowheads="1"/>
          </p:cNvSpPr>
          <p:nvPr/>
        </p:nvSpPr>
        <p:spPr bwMode="auto">
          <a:xfrm>
            <a:off x="6555530" y="8841737"/>
            <a:ext cx="465980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4" rIns="92588" bIns="46294" anchor="b"/>
          <a:lstStyle/>
          <a:p>
            <a:pPr algn="r" defTabSz="925342"/>
            <a:fld id="{E9DD5018-0AD7-49DF-A85A-5CE4C502574A}" type="slidenum">
              <a:rPr lang="en-US" sz="900">
                <a:solidFill>
                  <a:srgbClr val="5F5F5F"/>
                </a:solidFill>
              </a:rPr>
              <a:pPr algn="r" defTabSz="925342"/>
              <a:t>23</a:t>
            </a:fld>
            <a:endParaRPr lang="en-US" sz="900" dirty="0">
              <a:solidFill>
                <a:srgbClr val="5F5F5F"/>
              </a:solidFill>
            </a:endParaRPr>
          </a:p>
        </p:txBody>
      </p:sp>
      <p:sp>
        <p:nvSpPr>
          <p:cNvPr id="22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0913"/>
          </a:xfrm>
          <a:ln/>
        </p:spPr>
      </p:sp>
      <p:sp>
        <p:nvSpPr>
          <p:cNvPr id="225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660" y="4422459"/>
            <a:ext cx="5307085" cy="4188778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Existing Contracts Remember statewide contract</a:t>
            </a:r>
            <a:r>
              <a:rPr lang="en-US" baseline="0" dirty="0">
                <a:latin typeface="Arial" charset="0"/>
                <a:cs typeface="Arial" charset="0"/>
              </a:rPr>
              <a:t> (#90794)</a:t>
            </a:r>
            <a:r>
              <a:rPr lang="en-US" dirty="0">
                <a:latin typeface="Arial" charset="0"/>
                <a:cs typeface="Arial" charset="0"/>
              </a:rPr>
              <a:t> will no</a:t>
            </a:r>
            <a:r>
              <a:rPr lang="en-US" baseline="0" dirty="0">
                <a:latin typeface="Arial" charset="0"/>
                <a:cs typeface="Arial" charset="0"/>
              </a:rPr>
              <a:t> longer be good after October 1, 2017.   </a:t>
            </a:r>
            <a:r>
              <a:rPr lang="en-US" dirty="0">
                <a:latin typeface="Arial" charset="0"/>
                <a:cs typeface="Arial" charset="0"/>
              </a:rPr>
              <a:t>Again, this statewide contract is resulting from a very competitive bidding environment, DOAS awarded statewide contracts to Sherwin Williams 99999-SPD0000144-001 for Paint and Accessory</a:t>
            </a:r>
            <a:r>
              <a:rPr lang="en-US" baseline="0" dirty="0">
                <a:latin typeface="Arial" charset="0"/>
                <a:cs typeface="Arial" charset="0"/>
              </a:rPr>
              <a:t> items.</a:t>
            </a:r>
            <a:r>
              <a:rPr lang="en-US" dirty="0">
                <a:latin typeface="Arial" charset="0"/>
                <a:cs typeface="Arial" charset="0"/>
              </a:rPr>
              <a:t>     </a:t>
            </a:r>
          </a:p>
          <a:p>
            <a:pPr eaLnBrk="1" hangingPunct="1"/>
            <a:r>
              <a:rPr lang="en-US" baseline="0" dirty="0">
                <a:latin typeface="Arial" charset="0"/>
                <a:cs typeface="Arial" charset="0"/>
              </a:rPr>
              <a:t>The projected “Go-Live” date for this</a:t>
            </a:r>
            <a:r>
              <a:rPr lang="en-US" dirty="0">
                <a:latin typeface="Arial" charset="0"/>
                <a:cs typeface="Arial" charset="0"/>
              </a:rPr>
              <a:t> new contract is 10/01/2017</a:t>
            </a:r>
            <a:r>
              <a:rPr lang="en-US" baseline="0" dirty="0">
                <a:latin typeface="Arial" charset="0"/>
                <a:cs typeface="Arial" charset="0"/>
              </a:rPr>
              <a:t>.  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9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[Title of the course]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A0EE7C9-8139-47FB-A4CB-BCBAE84FE6D9}" type="datetime5">
              <a:rPr lang="en-US" smtClean="0">
                <a:latin typeface="Arial" charset="0"/>
                <a:cs typeface="Arial" charset="0"/>
              </a:rPr>
              <a:pPr/>
              <a:t>9-Nov-21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Copyright © 2004-2005 NameOfTheOrganization. All rights reserved.</a:t>
            </a:r>
          </a:p>
        </p:txBody>
      </p:sp>
      <p:sp>
        <p:nvSpPr>
          <p:cNvPr id="194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2DF1-9CDB-47CD-B855-EBA1368EF746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4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0913"/>
          </a:xfrm>
          <a:ln/>
        </p:spPr>
      </p:sp>
      <p:sp>
        <p:nvSpPr>
          <p:cNvPr id="194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660" y="4422459"/>
            <a:ext cx="5307085" cy="4188778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91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[Title of the course]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AEFE637-C1A5-4B77-924A-FFF9420499E3}" type="datetime5">
              <a:rPr lang="en-US" smtClean="0">
                <a:latin typeface="Arial" charset="0"/>
                <a:cs typeface="Arial" charset="0"/>
              </a:rPr>
              <a:pPr/>
              <a:t>9-Nov-21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Copyright © 2004-2005 NameOfTheOrganization. All rights reserved.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7605A-FFB9-422B-A6A5-BF73299AB685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0913"/>
          </a:xfrm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660" y="4422459"/>
            <a:ext cx="5149637" cy="4188778"/>
          </a:xfrm>
          <a:noFill/>
          <a:ln/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cs typeface="Arial" charset="0"/>
              </a:rPr>
              <a:t>This contract can be best described as a “Mandatory</a:t>
            </a:r>
            <a:r>
              <a:rPr lang="en-US" b="1" baseline="0" dirty="0">
                <a:latin typeface="Arial" charset="0"/>
                <a:cs typeface="Arial" charset="0"/>
              </a:rPr>
              <a:t>” contract.  Your DOAS procurement team has worked extremely hard to conduct a solid competitive solicitation for this category which has resulted in </a:t>
            </a:r>
            <a:r>
              <a:rPr lang="en-US" sz="1600" b="1" dirty="0">
                <a:latin typeface="Arial" charset="0"/>
                <a:cs typeface="Arial" charset="0"/>
              </a:rPr>
              <a:t>very deep discounts </a:t>
            </a:r>
            <a:r>
              <a:rPr lang="en-US" b="1" baseline="0" dirty="0">
                <a:latin typeface="Arial" charset="0"/>
                <a:cs typeface="Arial" charset="0"/>
              </a:rPr>
              <a:t>on the Hosted Catalog for Paints and Accessories.   If you consider the full  market-basket of products offered,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baseline="0" dirty="0">
                <a:latin typeface="Arial" charset="0"/>
                <a:cs typeface="Arial" charset="0"/>
              </a:rPr>
              <a:t>you will see the awesome leverage of State spend which served as the solid foundation for favorable pricing – pricing which would be very difficult to compete with independent of this contract.   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2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[Title of the course]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AEFE637-C1A5-4B77-924A-FFF9420499E3}" type="datetime5">
              <a:rPr lang="en-US" smtClean="0">
                <a:latin typeface="Arial" charset="0"/>
                <a:cs typeface="Arial" charset="0"/>
              </a:rPr>
              <a:pPr/>
              <a:t>9-Nov-21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Copyright © 2004-2005 NameOfTheOrganization. All rights reserved.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7605A-FFB9-422B-A6A5-BF73299AB685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6138" cy="3490913"/>
          </a:xfrm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660" y="4422459"/>
            <a:ext cx="5149637" cy="4188778"/>
          </a:xfrm>
          <a:noFill/>
          <a:ln/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cs typeface="Arial" charset="0"/>
              </a:rPr>
              <a:t>This contract can be best described as a “Mandatory</a:t>
            </a:r>
            <a:r>
              <a:rPr lang="en-US" b="1" baseline="0" dirty="0">
                <a:latin typeface="Arial" charset="0"/>
                <a:cs typeface="Arial" charset="0"/>
              </a:rPr>
              <a:t>” contract.  Your DOAS procurement team has worked extremely hard to conduct a solid competitive solicitation for this category which has resulted in </a:t>
            </a:r>
            <a:r>
              <a:rPr lang="en-US" sz="1600" b="1" dirty="0">
                <a:latin typeface="Arial" charset="0"/>
                <a:cs typeface="Arial" charset="0"/>
              </a:rPr>
              <a:t>very deep discounts </a:t>
            </a:r>
            <a:r>
              <a:rPr lang="en-US" b="1" baseline="0" dirty="0">
                <a:latin typeface="Arial" charset="0"/>
                <a:cs typeface="Arial" charset="0"/>
              </a:rPr>
              <a:t>on the Hosted Catalog for Paints and Accessories.   If you consider the full  market-basket of products offered,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baseline="0" dirty="0">
                <a:latin typeface="Arial" charset="0"/>
                <a:cs typeface="Arial" charset="0"/>
              </a:rPr>
              <a:t>you will see the awesome leverage of State spend which served as the solid foundation for favorable pricing – pricing which would be very difficult to compete with independent of this contract.   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7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9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D02EFC7-C952-4654-BC30-F2AED0C7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3B46312-0712-4704-AD15-6865FECB88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8A4820F-A82D-4927-A728-2C4FD30D6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CCBFAF-57A8-4012-8476-D2AA24E0DC2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66E3D2E6-CCC0-4C52-B5E1-B57BE414A5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71F88D5-ED5F-46BC-BA0D-BB3ED8BC1F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08ECF73-1CF9-4E24-A3A2-7BC80C656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FF8E81-80FD-4622-9CF9-282F06AEC21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61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8AE0F9-809E-4CF0-91B9-0A76C5166D5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8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8EEDA-16F3-4CCE-9B6A-D9D477AAC7E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r="479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2493315"/>
            <a:ext cx="3810000" cy="7620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416425" y="3162300"/>
            <a:ext cx="3995738" cy="406400"/>
          </a:xfrm>
        </p:spPr>
        <p:txBody>
          <a:bodyPr anchor="t"/>
          <a:lstStyle>
            <a:lvl1pPr algn="r">
              <a:buNone/>
              <a:defRPr sz="1400"/>
            </a:lvl1pPr>
          </a:lstStyle>
          <a:p>
            <a:pPr lvl="0"/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>May 18, 2039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457200" y="2593975"/>
            <a:ext cx="7954963" cy="5429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z="3000" dirty="0">
                <a:solidFill>
                  <a:srgbClr val="897865"/>
                </a:solidFill>
                <a:latin typeface="Helvetica"/>
                <a:cs typeface="Helvetica"/>
              </a:rPr>
              <a:t>Title of Presentation</a:t>
            </a:r>
            <a:b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98968" y="2070101"/>
            <a:ext cx="3995738" cy="371474"/>
          </a:xfrm>
        </p:spPr>
        <p:txBody>
          <a:bodyPr anchor="t">
            <a:normAutofit/>
          </a:bodyPr>
          <a:lstStyle>
            <a:lvl1pPr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State Purchasing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7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8D7672-F3FB-4070-9AD0-2FCA99763D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0A94A875-8EF9-4B84-8A7F-880FE278AD0C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C91E1-390B-4ACD-85E6-83FAEB645E2D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5E029B-F30E-4FAB-8532-3818961C68D9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DB1C7-D6FF-49BD-972E-5B70120AB360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BA3EFFA-8A8A-4763-9D75-221A6A4E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A9A96890-2833-41E8-90FD-F7A8AE7C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667BA848-E750-40E2-92CD-82CE6287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92330-5803-4592-B427-821B59629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96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69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2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00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6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0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2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75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28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24200" y="1600200"/>
            <a:ext cx="5562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2476500" cy="2057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120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3954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3954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70104"/>
            <a:ext cx="21336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19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419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19" y="2174875"/>
            <a:ext cx="4040188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E8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768600"/>
            <a:ext cx="82296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Break Page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568700"/>
            <a:ext cx="8229600" cy="431800"/>
          </a:xfrm>
        </p:spPr>
        <p:txBody>
          <a:bodyPr>
            <a:noAutofit/>
          </a:bodyPr>
          <a:lstStyle>
            <a:lvl1pPr algn="ctr">
              <a:buNone/>
              <a:defRPr sz="1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Sub-title / Information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254E8E"/>
          </a:solidFill>
          <a:ln>
            <a:solidFill>
              <a:srgbClr val="254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21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ach-b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9200" y="2298700"/>
            <a:ext cx="5384800" cy="45593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28812" y="2773324"/>
            <a:ext cx="389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5A5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Purchasing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928812" y="3269820"/>
            <a:ext cx="6477000" cy="52748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1.800.555.555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801813" y="3797300"/>
            <a:ext cx="3024187" cy="520700"/>
          </a:xfrm>
        </p:spPr>
        <p:txBody>
          <a:bodyPr/>
          <a:lstStyle>
            <a:lvl1pP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www.doas.ga.gov</a:t>
            </a:r>
            <a:endParaRPr lang="en-US" dirty="0"/>
          </a:p>
        </p:txBody>
      </p:sp>
      <p:pic>
        <p:nvPicPr>
          <p:cNvPr id="7" name="Picture 6" descr="DOAS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2368327"/>
            <a:ext cx="1511300" cy="1511300"/>
          </a:xfrm>
          <a:prstGeom prst="rect">
            <a:avLst/>
          </a:prstGeom>
        </p:spPr>
      </p:pic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8500" y="3092180"/>
            <a:ext cx="7175499" cy="4879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rgbClr val="897865"/>
                </a:solidFill>
                <a:latin typeface="Helvetica"/>
                <a:cs typeface="Helvetica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2" r:id="rId11"/>
    <p:sldLayoutId id="214748367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0" i="0" kern="1200">
          <a:solidFill>
            <a:srgbClr val="897865"/>
          </a:solidFill>
          <a:latin typeface="Helvetica"/>
          <a:ea typeface="+mj-ea"/>
          <a:cs typeface="Helvetica"/>
        </a:defRPr>
      </a:lvl1pPr>
    </p:titleStyle>
    <p:bodyStyle>
      <a:lvl1pPr marL="3429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254E8E"/>
        </a:buClr>
        <a:buSzPct val="115000"/>
        <a:buFont typeface="Wingdings" charset="2"/>
        <a:buChar char="§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1pPr>
      <a:lvl2pPr marL="74295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2pPr>
      <a:lvl3pPr marL="11430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3pPr>
      <a:lvl4pPr marL="16002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4pPr>
      <a:lvl5pPr marL="20574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B294E-71D7-4149-8E77-230827C1F8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BE0C-AB04-4BBA-94B9-E906884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2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Kealler@GasSouth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as.ga.go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as.ga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as.ga.gov/assets/State%20Purchasing/Purchasing%20Training%20for%20State%20Entities/Training%20Reference%20Guide.pdf" TargetMode="External"/><Relationship Id="rId2" Type="http://schemas.openxmlformats.org/officeDocument/2006/relationships/hyperlink" Target="https://doas.exceedlms.com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georgia.learning@doas.ga.go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Help@doas.ga.gov" TargetMode="External"/><Relationship Id="rId2" Type="http://schemas.openxmlformats.org/officeDocument/2006/relationships/hyperlink" Target="mailto:daniel.garnett@doas.g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mailto:Eric.mercier@doas.ga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wphelts@mindspring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148262" y="3147429"/>
            <a:ext cx="3995738" cy="5619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15, 2021</a:t>
            </a:r>
          </a:p>
        </p:txBody>
      </p:sp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2791460" y="1345988"/>
            <a:ext cx="6423660" cy="1057727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Gas: Interruptible Delivery Service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48262" y="2651620"/>
            <a:ext cx="3995738" cy="49697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Taylor, Issuing Officer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Garnett Contract Manager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83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677B-DDED-4C53-A9AC-FF27563E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Supplier Contact Information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26F6-F883-43C5-9001-61DA5CC6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Gas South, LLC</a:t>
            </a:r>
          </a:p>
          <a:p>
            <a:pPr lvl="1"/>
            <a:r>
              <a:rPr lang="en-US" sz="1800" dirty="0"/>
              <a:t>Rob Kealler, Senior Commercial Account Executive			</a:t>
            </a:r>
          </a:p>
          <a:p>
            <a:pPr marL="560070" lvl="1" indent="0">
              <a:buNone/>
            </a:pPr>
            <a:r>
              <a:rPr lang="en-US" sz="1800" dirty="0"/>
              <a:t>   Phone: 770-763-4674</a:t>
            </a:r>
          </a:p>
          <a:p>
            <a:pPr marL="560070" lvl="1" indent="0">
              <a:buNone/>
            </a:pPr>
            <a:r>
              <a:rPr lang="en-US" sz="1800" dirty="0"/>
              <a:t>   Email: </a:t>
            </a:r>
            <a:r>
              <a:rPr lang="en-US" sz="1800" dirty="0">
                <a:hlinkClick r:id="rId3"/>
              </a:rPr>
              <a:t>Robert.Kealler@GasSouth.com</a:t>
            </a:r>
            <a:endParaRPr lang="en-US" sz="1800" dirty="0"/>
          </a:p>
          <a:p>
            <a:pPr marL="160020" indent="0">
              <a:buNone/>
            </a:pPr>
            <a:endParaRPr lang="en-US" sz="1800" b="1" dirty="0"/>
          </a:p>
          <a:p>
            <a:r>
              <a:rPr lang="en-US" sz="1800" b="1" dirty="0" err="1"/>
              <a:t>Texican</a:t>
            </a:r>
            <a:r>
              <a:rPr lang="en-US" sz="1800" b="1" dirty="0"/>
              <a:t> Industrial Energy Marketing</a:t>
            </a:r>
          </a:p>
          <a:p>
            <a:pPr lvl="1"/>
            <a:r>
              <a:rPr lang="en-US" sz="1800" dirty="0"/>
              <a:t>Lindsey Cline Starley, Sr. Business Development Representative</a:t>
            </a:r>
            <a:r>
              <a:rPr lang="en-US" sz="1600" dirty="0"/>
              <a:t>		</a:t>
            </a:r>
          </a:p>
          <a:p>
            <a:pPr marL="560070" lvl="1" indent="0">
              <a:buNone/>
            </a:pPr>
            <a:r>
              <a:rPr lang="en-US" sz="1600" dirty="0"/>
              <a:t>   </a:t>
            </a:r>
            <a:r>
              <a:rPr lang="en-US" sz="1800" dirty="0"/>
              <a:t>Phone: 404-579-8553</a:t>
            </a:r>
          </a:p>
          <a:p>
            <a:pPr marL="560070" lvl="1" indent="0">
              <a:buNone/>
            </a:pPr>
            <a:r>
              <a:rPr lang="en-US" sz="1600" dirty="0"/>
              <a:t>   </a:t>
            </a:r>
            <a:r>
              <a:rPr lang="en-US" sz="1800" dirty="0"/>
              <a:t>Email: </a:t>
            </a:r>
            <a:r>
              <a:rPr lang="en-US" sz="1800" dirty="0">
                <a:hlinkClick r:id="rId3"/>
              </a:rPr>
              <a:t>lstarley@texican.com</a:t>
            </a:r>
            <a:r>
              <a:rPr lang="en-US" sz="1800" dirty="0"/>
              <a:t>   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  <a:p>
            <a:pPr marL="560070" lvl="1" indent="0">
              <a:buNone/>
            </a:pPr>
            <a:endParaRPr lang="en-US" sz="1600" dirty="0"/>
          </a:p>
          <a:p>
            <a:pPr marL="560070" lvl="1" indent="0">
              <a:buNone/>
            </a:pPr>
            <a:endParaRPr lang="en-US" sz="1600" dirty="0"/>
          </a:p>
          <a:p>
            <a:pPr marL="160020" indent="0">
              <a:buNone/>
            </a:pP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3698A-398E-450A-BB98-F50FE485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3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6858030E-365F-4234-A116-53B75C22D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257800"/>
            <a:ext cx="8001000" cy="13716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     Lindsey Starley 		              Paul Hyland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       Cell (404)579-8553 		Cell (404)550-0628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         lstarley@texican.com 		phyland@texican.com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C470E61-E9F9-42ED-BCFA-ED54B6A32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38" y="1676400"/>
            <a:ext cx="9067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altLang="en-US" sz="3600"/>
              <a:t>TEXICAN INDUSTRIAL ENERGY MARKETING</a:t>
            </a: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C1569E72-76BB-44FE-9F1B-E1333D31D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2300"/>
            <a:ext cx="3467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5EEE878-C761-4E08-825C-420D830437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230313"/>
            <a:ext cx="8534400" cy="3200400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altLang="en-US" sz="800" dirty="0"/>
          </a:p>
          <a:p>
            <a:pPr eaLnBrk="1" hangingPunct="1">
              <a:defRPr/>
            </a:pPr>
            <a:r>
              <a:rPr lang="en-US" altLang="en-US" sz="2400" dirty="0"/>
              <a:t>Texican has been in business since 1985</a:t>
            </a:r>
          </a:p>
          <a:p>
            <a:pPr eaLnBrk="1" hangingPunct="1">
              <a:defRPr/>
            </a:pPr>
            <a:r>
              <a:rPr lang="en-US" altLang="en-US" sz="2400" dirty="0"/>
              <a:t>Offices in Houston, Atlanta &amp; Charlotte</a:t>
            </a:r>
          </a:p>
          <a:p>
            <a:pPr eaLnBrk="1" hangingPunct="1">
              <a:defRPr/>
            </a:pPr>
            <a:r>
              <a:rPr lang="en-US" altLang="en-US" sz="2400" dirty="0"/>
              <a:t>Texican serves over 400 commercial, industrial, municipal, governmental, institutional, and EMC customers</a:t>
            </a:r>
          </a:p>
          <a:p>
            <a:pPr eaLnBrk="1" hangingPunct="1">
              <a:defRPr/>
            </a:pPr>
            <a:r>
              <a:rPr lang="en-US" altLang="en-US" sz="2400" dirty="0"/>
              <a:t>Texican sells 250,000 MMBtu – 300,000 MMBtu per day on average company wide</a:t>
            </a:r>
          </a:p>
          <a:p>
            <a:pPr eaLnBrk="1" hangingPunct="1">
              <a:defRPr/>
            </a:pPr>
            <a:r>
              <a:rPr lang="en-US" altLang="en-US" sz="2400" dirty="0"/>
              <a:t>Largest independent shipper, &amp; one of the largest overall on Southern Natural Pipeline and AGL</a:t>
            </a:r>
          </a:p>
          <a:p>
            <a:pPr eaLnBrk="1" hangingPunct="1">
              <a:defRPr/>
            </a:pPr>
            <a:r>
              <a:rPr lang="en-US" altLang="en-US" sz="2400" dirty="0"/>
              <a:t>Independent Marketer &amp; Full Service Marketing Company</a:t>
            </a:r>
          </a:p>
          <a:p>
            <a:pPr eaLnBrk="1" hangingPunct="1">
              <a:defRPr/>
            </a:pPr>
            <a:r>
              <a:rPr lang="en-US" altLang="en-US" sz="2400" dirty="0"/>
              <a:t>Minority Certification - Texican is a first tier nationally certified Minority Business Enterprise, now bringing the added benefit of minority spend to customer supply chains.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165856E-7D9A-4C7A-9571-5B7619BF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3675"/>
            <a:ext cx="20510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75050" y="1831653"/>
            <a:ext cx="7793039" cy="3194694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4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Find the Contract on Team Georgia Marketplace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9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9981" y="860060"/>
            <a:ext cx="2815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www.doas.ga.gov</a:t>
            </a:r>
            <a:endParaRPr lang="en-US" sz="2800" dirty="0"/>
          </a:p>
        </p:txBody>
      </p:sp>
      <p:sp>
        <p:nvSpPr>
          <p:cNvPr id="9" name="Scroll: Horizontal 8"/>
          <p:cNvSpPr/>
          <p:nvPr/>
        </p:nvSpPr>
        <p:spPr>
          <a:xfrm>
            <a:off x="1304145" y="142740"/>
            <a:ext cx="6722255" cy="59502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Navigating Team Georgia Marketplace (TGM)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E122A-9043-4C13-9163-22C5FCB2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53" y="1525863"/>
            <a:ext cx="8531604" cy="47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9981" y="860060"/>
            <a:ext cx="28157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www.doas.ga.gov</a:t>
            </a:r>
            <a:endParaRPr lang="en-US" sz="2800" dirty="0"/>
          </a:p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333772" y="4131096"/>
            <a:ext cx="261496" cy="146903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croll: Horizontal 8"/>
          <p:cNvSpPr/>
          <p:nvPr/>
        </p:nvSpPr>
        <p:spPr>
          <a:xfrm>
            <a:off x="1304145" y="142740"/>
            <a:ext cx="6722255" cy="59502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Navigating Team Georgia Marketplace (TGM)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E8CF0-A0EB-4CD1-8274-ABE7D5D7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1509277"/>
            <a:ext cx="8132661" cy="45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0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9712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Where to Find this Statewide Contract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0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State Purchasing Division – Statewide Contracts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40530"/>
            <a:ext cx="4335512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5242024" cy="33261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1553076" y="4171950"/>
            <a:ext cx="4704850" cy="86868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83080" y="5040630"/>
            <a:ext cx="4354830" cy="96012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53076" y="2476500"/>
            <a:ext cx="4704850" cy="117157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6137910" y="1885950"/>
            <a:ext cx="2234565" cy="37909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7926" y="1962150"/>
            <a:ext cx="1771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access the Statewide Contract Index by clicking on these links</a:t>
            </a:r>
          </a:p>
        </p:txBody>
      </p:sp>
    </p:spTree>
    <p:extLst>
      <p:ext uri="{BB962C8B-B14F-4D97-AF65-F5344CB8AC3E}">
        <p14:creationId xmlns:p14="http://schemas.microsoft.com/office/powerpoint/2010/main" val="25393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5859" y="6438780"/>
            <a:ext cx="582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Click on “Statewide Contract Index”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09" y="923431"/>
            <a:ext cx="7527874" cy="50387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90735" y="5827400"/>
            <a:ext cx="1633928" cy="415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99144" y="5554137"/>
            <a:ext cx="26764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ID: tgmguest</a:t>
            </a:r>
          </a:p>
          <a:p>
            <a:r>
              <a:rPr lang="en-US" dirty="0"/>
              <a:t>Password: tgmguest</a:t>
            </a:r>
          </a:p>
        </p:txBody>
      </p:sp>
      <p:sp>
        <p:nvSpPr>
          <p:cNvPr id="18" name="Up Arrow 17"/>
          <p:cNvSpPr/>
          <p:nvPr/>
        </p:nvSpPr>
        <p:spPr>
          <a:xfrm>
            <a:off x="1271819" y="5392816"/>
            <a:ext cx="278255" cy="113867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6302" y="5692636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Notice Login Info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4467069" y="5827400"/>
            <a:ext cx="998255" cy="13475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croll: Horizontal 11"/>
          <p:cNvSpPr/>
          <p:nvPr/>
        </p:nvSpPr>
        <p:spPr>
          <a:xfrm>
            <a:off x="1304145" y="142740"/>
            <a:ext cx="6722255" cy="59502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Navigating Team Georgia Marketplace (TGM)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34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897865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300" dirty="0">
                <a:solidFill>
                  <a:schemeClr val="accent1"/>
                </a:solidFill>
              </a:rPr>
              <a:t>Statewide Contracts Index</a:t>
            </a:r>
          </a:p>
          <a:p>
            <a:r>
              <a:rPr lang="en-US" sz="22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Window Shoppers</a:t>
            </a:r>
            <a:br>
              <a:rPr lang="en-US" dirty="0"/>
            </a:b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1228724"/>
            <a:ext cx="6219027" cy="4571825"/>
          </a:xfrm>
          <a:prstGeom prst="rect">
            <a:avLst/>
          </a:prstGeom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542924" y="5802434"/>
            <a:ext cx="8088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If you are a Window Shopper user, you can access the Statewide Contract Index by entering your personal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User Name and the Password once the Login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screen displays.  Then, click on the </a:t>
            </a:r>
            <a:r>
              <a:rPr lang="en-US" sz="1800" b="1" dirty="0">
                <a:solidFill>
                  <a:schemeClr val="tx2"/>
                </a:solidFill>
              </a:rPr>
              <a:t>Contracts tab.</a:t>
            </a:r>
            <a:endParaRPr lang="en-US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6653094" y="1854794"/>
            <a:ext cx="2142563" cy="3943351"/>
          </a:xfrm>
          <a:prstGeom prst="wedgeRoundRectCallout">
            <a:avLst>
              <a:gd name="adj1" fmla="val -74240"/>
              <a:gd name="adj2" fmla="val 2465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Options: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User Name &amp; Password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/>
            <a:endParaRPr lang="en-US" sz="1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Generic Login</a:t>
            </a:r>
          </a:p>
          <a:p>
            <a:endParaRPr lang="en-US" b="1" dirty="0"/>
          </a:p>
          <a:p>
            <a:pPr algn="ctr"/>
            <a:r>
              <a:rPr lang="en-US" b="1" u="sng" dirty="0"/>
              <a:t>User name:  </a:t>
            </a:r>
            <a:r>
              <a:rPr lang="en-US" b="1" dirty="0"/>
              <a:t>tgmguest</a:t>
            </a:r>
          </a:p>
          <a:p>
            <a:pPr algn="ctr"/>
            <a:r>
              <a:rPr lang="en-US" b="1" u="sng" dirty="0"/>
              <a:t>Password: </a:t>
            </a:r>
          </a:p>
          <a:p>
            <a:pPr algn="ctr"/>
            <a:r>
              <a:rPr lang="en-US" b="1" dirty="0"/>
              <a:t>tgmguest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Team Georgia Marketplace Contracts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130629" y="2607323"/>
            <a:ext cx="1387040" cy="2370814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Once you access the system you can do a search to access for Statewide Contracts.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2506D-6F6E-406C-8314-07C4B6D2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52" y="1214458"/>
            <a:ext cx="5412470" cy="485502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EB88EB7-CB23-4C72-8AEE-A92A5A15D429}"/>
              </a:ext>
            </a:extLst>
          </p:cNvPr>
          <p:cNvSpPr/>
          <p:nvPr/>
        </p:nvSpPr>
        <p:spPr>
          <a:xfrm rot="10800000">
            <a:off x="4994705" y="3913184"/>
            <a:ext cx="2332263" cy="25254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C9D9342-49BF-40D3-BA66-D0037542314A}"/>
              </a:ext>
            </a:extLst>
          </p:cNvPr>
          <p:cNvSpPr/>
          <p:nvPr/>
        </p:nvSpPr>
        <p:spPr>
          <a:xfrm>
            <a:off x="7198335" y="2854479"/>
            <a:ext cx="1896339" cy="236995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641C5-99F7-42AC-8DEE-1DCCD3119E2D}"/>
              </a:ext>
            </a:extLst>
          </p:cNvPr>
          <p:cNvSpPr txBox="1"/>
          <p:nvPr/>
        </p:nvSpPr>
        <p:spPr>
          <a:xfrm>
            <a:off x="7326969" y="2854479"/>
            <a:ext cx="16864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Enter: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“gas” </a:t>
            </a:r>
          </a:p>
          <a:p>
            <a:pPr algn="ctr"/>
            <a:endParaRPr lang="en-US" sz="800" b="1" dirty="0"/>
          </a:p>
          <a:p>
            <a:pPr algn="ctr"/>
            <a:r>
              <a:rPr lang="en-US" b="1" dirty="0"/>
              <a:t>“interruptible” </a:t>
            </a:r>
          </a:p>
          <a:p>
            <a:pPr algn="ctr"/>
            <a:endParaRPr lang="en-US" sz="800" b="1" dirty="0"/>
          </a:p>
          <a:p>
            <a:pPr algn="ctr"/>
            <a:r>
              <a:rPr lang="en-US" b="1" dirty="0"/>
              <a:t>“natural gas”</a:t>
            </a:r>
          </a:p>
          <a:p>
            <a:pPr algn="ctr"/>
            <a:endParaRPr lang="en-US" sz="800" b="1" dirty="0"/>
          </a:p>
          <a:p>
            <a:pPr algn="ctr"/>
            <a:r>
              <a:rPr lang="en-US" b="1" dirty="0"/>
              <a:t>“pool group”</a:t>
            </a:r>
          </a:p>
        </p:txBody>
      </p:sp>
    </p:spTree>
    <p:extLst>
      <p:ext uri="{BB962C8B-B14F-4D97-AF65-F5344CB8AC3E}">
        <p14:creationId xmlns:p14="http://schemas.microsoft.com/office/powerpoint/2010/main" val="1541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F82217-8807-47C1-AA37-642786FE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This Webinar is Eligible for CEUs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C9B5BE-E15F-4D19-BAF1-06D6CD5AF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3" y="-108284"/>
            <a:ext cx="5283643" cy="7170821"/>
          </a:xfrm>
        </p:spPr>
        <p:txBody>
          <a:bodyPr anchor="ctr">
            <a:normAutofit/>
          </a:bodyPr>
          <a:lstStyle/>
          <a:p>
            <a:r>
              <a:rPr lang="en-US" sz="1800" b="1" dirty="0"/>
              <a:t>To obtain credit for attending this live event, you will need to </a:t>
            </a:r>
            <a:r>
              <a:rPr lang="en-US" sz="1800" b="1" i="1" dirty="0"/>
              <a:t>self-report</a:t>
            </a:r>
            <a:r>
              <a:rPr lang="en-US" sz="1800" b="1" dirty="0"/>
              <a:t> your attendance by logging into your student account in the Learning Management System </a:t>
            </a:r>
            <a:r>
              <a:rPr lang="en-US" sz="1800" b="1" dirty="0">
                <a:hlinkClick r:id="rId2"/>
              </a:rPr>
              <a:t>https://doas.exceedlms.com/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r>
              <a:rPr lang="en-US" sz="1800" b="1" dirty="0"/>
              <a:t>Instructions for self-reporting CEUs is available through the </a:t>
            </a:r>
            <a:r>
              <a:rPr lang="en-US" sz="1800" b="1" dirty="0">
                <a:hlinkClick r:id="rId3"/>
              </a:rPr>
              <a:t>SPD Training Reference Guide</a:t>
            </a:r>
            <a:r>
              <a:rPr lang="en-US" sz="1800" b="1" dirty="0"/>
              <a:t>.  Please reference pg. 4 “External Courses Credits” for step-by step instructions.</a:t>
            </a:r>
          </a:p>
          <a:p>
            <a:endParaRPr lang="en-US" sz="1800" b="1" dirty="0"/>
          </a:p>
          <a:p>
            <a:r>
              <a:rPr lang="en-US" sz="1800" b="1" dirty="0"/>
              <a:t>1 CEU is granted for every 50 – 60 minutes of content</a:t>
            </a:r>
          </a:p>
          <a:p>
            <a:endParaRPr lang="en-US" sz="1800" b="1" dirty="0"/>
          </a:p>
          <a:p>
            <a:r>
              <a:rPr lang="en-US" sz="1800" b="1" dirty="0"/>
              <a:t>Please share any questions with us at </a:t>
            </a:r>
            <a:r>
              <a:rPr lang="en-US" sz="1800" b="1" dirty="0">
                <a:hlinkClick r:id="rId4"/>
              </a:rPr>
              <a:t>georgia.learning@doas.ga.gov</a:t>
            </a:r>
            <a:r>
              <a:rPr lang="en-US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6147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Team Georgia Marketplace Contracts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B804385-6823-4AB4-92EA-DA84EE2BB69C}"/>
              </a:ext>
            </a:extLst>
          </p:cNvPr>
          <p:cNvSpPr/>
          <p:nvPr/>
        </p:nvSpPr>
        <p:spPr>
          <a:xfrm>
            <a:off x="1200149" y="1415246"/>
            <a:ext cx="1723251" cy="42654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A17A9C6-62F2-4745-AD2E-674BDED34F5C}"/>
              </a:ext>
            </a:extLst>
          </p:cNvPr>
          <p:cNvSpPr/>
          <p:nvPr/>
        </p:nvSpPr>
        <p:spPr>
          <a:xfrm>
            <a:off x="2923401" y="2464233"/>
            <a:ext cx="913447" cy="1638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8421AC4-FA79-4D9D-9D72-72FADCDD68DD}"/>
              </a:ext>
            </a:extLst>
          </p:cNvPr>
          <p:cNvSpPr/>
          <p:nvPr/>
        </p:nvSpPr>
        <p:spPr>
          <a:xfrm>
            <a:off x="2966594" y="3779292"/>
            <a:ext cx="913447" cy="1638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7EB7F-E43C-45BC-BD37-413FB066335B}"/>
              </a:ext>
            </a:extLst>
          </p:cNvPr>
          <p:cNvSpPr txBox="1"/>
          <p:nvPr/>
        </p:nvSpPr>
        <p:spPr>
          <a:xfrm>
            <a:off x="113824" y="2980860"/>
            <a:ext cx="2172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Click on </a:t>
            </a:r>
          </a:p>
          <a:p>
            <a:r>
              <a:rPr lang="en-US" sz="2000" b="1" dirty="0"/>
              <a:t>Desired </a:t>
            </a:r>
          </a:p>
          <a:p>
            <a:r>
              <a:rPr lang="en-US" sz="2000" b="1" dirty="0"/>
              <a:t>Contract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3E55C-F7DD-4B4C-B006-7EF96045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038" y="2270488"/>
            <a:ext cx="4610312" cy="27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Team Georgia Marketplace Contracts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C57B2-6332-44F2-9D5C-7B299A77BEFD}"/>
              </a:ext>
            </a:extLst>
          </p:cNvPr>
          <p:cNvSpPr txBox="1"/>
          <p:nvPr/>
        </p:nvSpPr>
        <p:spPr>
          <a:xfrm>
            <a:off x="162471" y="4275993"/>
            <a:ext cx="1611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Click on Attachments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E6093A9-9B0A-4293-8D3A-6AFFF3E78132}"/>
              </a:ext>
            </a:extLst>
          </p:cNvPr>
          <p:cNvSpPr/>
          <p:nvPr/>
        </p:nvSpPr>
        <p:spPr>
          <a:xfrm rot="20020616">
            <a:off x="1512940" y="3885589"/>
            <a:ext cx="2201126" cy="2703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F23761E-626F-4617-8913-7B5B80D79FA7}"/>
              </a:ext>
            </a:extLst>
          </p:cNvPr>
          <p:cNvSpPr/>
          <p:nvPr/>
        </p:nvSpPr>
        <p:spPr>
          <a:xfrm rot="2669912">
            <a:off x="1339244" y="5257823"/>
            <a:ext cx="2446656" cy="28145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143FF-2514-485C-8B75-076C900C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885" y="1019820"/>
            <a:ext cx="5388865" cy="2748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C0D82-936A-474C-AA22-EDFACDE0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85" y="3817722"/>
            <a:ext cx="5364611" cy="27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112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Team Georgia Marketplace Contracts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075F6392-C572-46E9-AF93-568785B8503F}"/>
              </a:ext>
            </a:extLst>
          </p:cNvPr>
          <p:cNvSpPr/>
          <p:nvPr/>
        </p:nvSpPr>
        <p:spPr>
          <a:xfrm>
            <a:off x="307808" y="2466636"/>
            <a:ext cx="1589887" cy="2370814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Review Contract Documents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54BF1-44B6-4124-9049-4E970E94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69" y="1063524"/>
            <a:ext cx="6064426" cy="2922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B377A-7AC8-43C7-AF11-E15B877E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44" y="3985536"/>
            <a:ext cx="6156498" cy="25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 txBox="1">
            <a:spLocks noChangeArrowheads="1"/>
          </p:cNvSpPr>
          <p:nvPr/>
        </p:nvSpPr>
        <p:spPr>
          <a:xfrm>
            <a:off x="869092" y="18031"/>
            <a:ext cx="7934754" cy="7620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US" sz="24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088571" y="141521"/>
            <a:ext cx="7934754" cy="1277019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>
              <a:spcAft>
                <a:spcPct val="30000"/>
              </a:spcAft>
              <a:defRPr sz="1300" b="1"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  <a:p>
            <a:r>
              <a:rPr lang="en-US" sz="3600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STARTED……..EASY!!!!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DC94C996-D29D-40B8-B78E-88F29EF021EC}"/>
              </a:ext>
            </a:extLst>
          </p:cNvPr>
          <p:cNvSpPr/>
          <p:nvPr/>
        </p:nvSpPr>
        <p:spPr>
          <a:xfrm>
            <a:off x="548640" y="1023257"/>
            <a:ext cx="8255205" cy="5834743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Step 1: Review Contract Documents in Team Georgia Market Place for Contracts 99999-001-SPD0000192-0001 Thru 0002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Step 2: Contact the Supplier of Choice who will provide Quotes and Purchase Information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Step 3: Cut Purchase Order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6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1543" y="37374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n-ea"/>
              </a:rPr>
              <a:t>Questions: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884D9F-2446-45B3-8E11-EB4436A1EAD1}"/>
              </a:ext>
            </a:extLst>
          </p:cNvPr>
          <p:cNvSpPr/>
          <p:nvPr/>
        </p:nvSpPr>
        <p:spPr>
          <a:xfrm>
            <a:off x="2574290" y="1810543"/>
            <a:ext cx="3465513" cy="3236913"/>
          </a:xfrm>
          <a:prstGeom prst="actionButtonHelp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A9F3B9C-B0DC-4E13-9158-1B66E30C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E7EACD-A346-A34B-BBAF-EF458C812BA9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 dirty="0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04922B0-4169-48CD-BF4E-25C7F43863B5}"/>
              </a:ext>
            </a:extLst>
          </p:cNvPr>
          <p:cNvSpPr/>
          <p:nvPr/>
        </p:nvSpPr>
        <p:spPr>
          <a:xfrm>
            <a:off x="903514" y="1032328"/>
            <a:ext cx="7336971" cy="4987472"/>
          </a:xfrm>
          <a:prstGeom prst="frame">
            <a:avLst/>
          </a:prstGeom>
          <a:pattFill prst="pct8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Information?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Daniel Garnett, </a:t>
            </a:r>
            <a:r>
              <a:rPr lang="en-US" dirty="0">
                <a:solidFill>
                  <a:schemeClr val="tx1"/>
                </a:solidFill>
              </a:rPr>
              <a:t>Contract Manager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daniel.garnett@doas.ga.gov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404-651-6084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DOAS Help Desk:</a:t>
            </a:r>
          </a:p>
          <a:p>
            <a:pPr algn="ctr"/>
            <a:r>
              <a:rPr lang="en-US" dirty="0">
                <a:hlinkClick r:id="rId3"/>
              </a:rPr>
              <a:t>ProcurementHelp@doas.ga.gov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404 -657-6000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A75EC-2283-4F87-A004-F8EC7210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49624B5B-44B9-4012-9715-9C5248A47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" y="373911"/>
            <a:ext cx="927156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8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of this Webinar for Natural Gas – Interruptible Delivery Service: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20A0CE-B3DE-417C-9815-0EE838F3D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5" y="2556210"/>
            <a:ext cx="4071938" cy="180975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9A82FD37-E565-4727-8858-6ECB84BAF305}"/>
              </a:ext>
            </a:extLst>
          </p:cNvPr>
          <p:cNvSpPr txBox="1">
            <a:spLocks noChangeArrowheads="1"/>
          </p:cNvSpPr>
          <p:nvPr/>
        </p:nvSpPr>
        <p:spPr>
          <a:xfrm>
            <a:off x="4497388" y="1316389"/>
            <a:ext cx="4391437" cy="48666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254E8E"/>
              </a:buClr>
              <a:buSzPct val="115000"/>
              <a:buFont typeface="Wingdings" charset="2"/>
              <a:buChar char="§"/>
              <a:defRPr sz="1400" b="0" i="0" kern="1200">
                <a:solidFill>
                  <a:srgbClr val="897865"/>
                </a:solidFill>
                <a:latin typeface="Helvetica"/>
                <a:ea typeface="+mn-ea"/>
                <a:cs typeface="Helvetica"/>
              </a:defRPr>
            </a:lvl1pPr>
            <a:lvl2pPr marL="74295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Helvetica"/>
                <a:ea typeface="+mn-ea"/>
                <a:cs typeface="Helvetica"/>
              </a:defRPr>
            </a:lvl2pPr>
            <a:lvl3pPr marL="11430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Helvetica"/>
                <a:ea typeface="+mn-ea"/>
                <a:cs typeface="Helvetica"/>
              </a:defRPr>
            </a:lvl3pPr>
            <a:lvl4pPr marL="16002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Helvetica"/>
                <a:ea typeface="+mn-ea"/>
                <a:cs typeface="Helvetica"/>
              </a:defRPr>
            </a:lvl4pPr>
            <a:lvl5pPr marL="20574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1"/>
                </a:solidFill>
              </a:rPr>
              <a:t>Familiarize You with the New Contract and Your SPD Team</a:t>
            </a:r>
          </a:p>
          <a:p>
            <a:pPr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Review Contract Details and Features</a:t>
            </a:r>
          </a:p>
          <a:p>
            <a:pPr>
              <a:lnSpc>
                <a:spcPct val="90000"/>
              </a:lnSpc>
            </a:pPr>
            <a:endParaRPr lang="en-US" sz="19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900" b="1" dirty="0">
                <a:solidFill>
                  <a:schemeClr val="tx1"/>
                </a:solidFill>
              </a:rPr>
              <a:t>Overview of the Awarded Suppliers</a:t>
            </a:r>
          </a:p>
          <a:p>
            <a:pPr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Explain Where to find the Contract in TGM </a:t>
            </a:r>
          </a:p>
          <a:p>
            <a:pPr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1"/>
                </a:solidFill>
              </a:rPr>
              <a:t>Explain How to Order product/service from this Statewide Contract</a:t>
            </a:r>
          </a:p>
          <a:p>
            <a:pPr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Tell You where to go for more Information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1AAA765-1324-4730-8796-AA0BB13CE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1544057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/>
              <a:t>	</a:t>
            </a:r>
            <a:r>
              <a:rPr lang="en-US" sz="2800" b="1" dirty="0"/>
              <a:t>	Today we will:</a:t>
            </a:r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5EE50E-A5BE-4F10-AC09-5FCA213E8BE8}"/>
              </a:ext>
            </a:extLst>
          </p:cNvPr>
          <p:cNvSpPr/>
          <p:nvPr/>
        </p:nvSpPr>
        <p:spPr>
          <a:xfrm>
            <a:off x="2623617" y="4420253"/>
            <a:ext cx="169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State of Georgia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0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651856" y="1801041"/>
            <a:ext cx="3591831" cy="4195264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1900" b="1" dirty="0"/>
              <a:t>Title: Issuing Officer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900" b="1" dirty="0"/>
              <a:t>Matt Taylor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None/>
              <a:defRPr/>
            </a:pPr>
            <a:r>
              <a:rPr lang="en-US" sz="1900" b="1" dirty="0"/>
              <a:t>Contact Information: Matt.Taylor@doas.ga.gov </a:t>
            </a:r>
            <a:br>
              <a:rPr lang="en-US" sz="1900" b="1" dirty="0"/>
            </a:br>
            <a:endParaRPr lang="en-US" sz="1900" b="1" dirty="0"/>
          </a:p>
          <a:p>
            <a:pPr marL="0" indent="0">
              <a:buNone/>
              <a:defRPr/>
            </a:pPr>
            <a:r>
              <a:rPr lang="en-US" sz="1900" b="1" dirty="0"/>
              <a:t>404-657-7728</a:t>
            </a:r>
          </a:p>
        </p:txBody>
      </p:sp>
      <p:sp>
        <p:nvSpPr>
          <p:cNvPr id="2085" name="Text Box 37"/>
          <p:cNvSpPr txBox="1">
            <a:spLocks noChangeArrowheads="1"/>
          </p:cNvSpPr>
          <p:nvPr/>
        </p:nvSpPr>
        <p:spPr bwMode="gray">
          <a:xfrm>
            <a:off x="651856" y="448945"/>
            <a:ext cx="8082943" cy="746125"/>
          </a:xfrm>
          <a:prstGeom prst="rect">
            <a:avLst/>
          </a:prstGeom>
          <a:pattFill prst="pct10">
            <a:fgClr>
              <a:srgbClr val="FFC000"/>
            </a:fgClr>
            <a:bgClr>
              <a:schemeClr val="bg1"/>
            </a:bgClr>
          </a:pattFill>
          <a:ln w="12700">
            <a:solidFill>
              <a:srgbClr val="E9840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SPD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A75EC-2283-4F87-A004-F8EC7210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71154691-3D6A-4851-B3C8-36219BC2C1EF}"/>
              </a:ext>
            </a:extLst>
          </p:cNvPr>
          <p:cNvSpPr txBox="1">
            <a:spLocks noChangeArrowheads="1"/>
          </p:cNvSpPr>
          <p:nvPr/>
        </p:nvSpPr>
        <p:spPr>
          <a:xfrm>
            <a:off x="4900315" y="1801041"/>
            <a:ext cx="3786485" cy="419526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254E8E"/>
              </a:buClr>
              <a:buSzPct val="115000"/>
              <a:buFont typeface="Wingdings" charset="2"/>
              <a:buChar char="§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900" b="1" dirty="0"/>
              <a:t>Title: Contract Manager</a:t>
            </a:r>
          </a:p>
          <a:p>
            <a:pPr marL="0" indent="0">
              <a:buNone/>
              <a:defRPr/>
            </a:pPr>
            <a:r>
              <a:rPr lang="en-US" sz="1900" b="1" dirty="0"/>
              <a:t>Daniel Garnett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chemeClr val="hlink"/>
              </a:solidFill>
            </a:endParaRPr>
          </a:p>
          <a:p>
            <a:pPr marL="0" indent="0">
              <a:buNone/>
              <a:defRPr/>
            </a:pPr>
            <a:r>
              <a:rPr lang="en-US" sz="1900" b="1" dirty="0"/>
              <a:t>Contact Information: </a:t>
            </a:r>
            <a:r>
              <a:rPr lang="en-US" sz="19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daniel.garnett@doas.ga.gov</a:t>
            </a:r>
            <a:r>
              <a:rPr lang="en-US" sz="1900" b="1" dirty="0"/>
              <a:t> </a:t>
            </a:r>
            <a:br>
              <a:rPr lang="en-US" sz="1900" b="1" dirty="0"/>
            </a:br>
            <a:endParaRPr lang="en-US" sz="1900" b="1" dirty="0"/>
          </a:p>
          <a:p>
            <a:pPr marL="0" indent="0">
              <a:buNone/>
              <a:defRPr/>
            </a:pPr>
            <a:r>
              <a:rPr lang="en-US" sz="1900" b="1" dirty="0"/>
              <a:t>404-651-6084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CD11D8F0-C92A-4453-B837-84B18158CB28}"/>
              </a:ext>
            </a:extLst>
          </p:cNvPr>
          <p:cNvSpPr/>
          <p:nvPr/>
        </p:nvSpPr>
        <p:spPr>
          <a:xfrm>
            <a:off x="651856" y="388166"/>
            <a:ext cx="8082943" cy="947057"/>
          </a:xfrm>
          <a:prstGeom prst="fram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highlight>
                <a:srgbClr val="808000"/>
              </a:highlight>
            </a:endParaRPr>
          </a:p>
        </p:txBody>
      </p:sp>
      <p:pic>
        <p:nvPicPr>
          <p:cNvPr id="9" name="Picture 8" descr="A person wearing a striped shirt and smiling in front of a flag&#10;&#10;Description automatically generated">
            <a:extLst>
              <a:ext uri="{FF2B5EF4-FFF2-40B4-BE49-F238E27FC236}">
                <a16:creationId xmlns:a16="http://schemas.microsoft.com/office/drawing/2014/main" id="{FB21F970-C345-4EEE-9D13-A1F656280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9" t="-1" r="17632" b="31988"/>
          <a:stretch/>
        </p:blipFill>
        <p:spPr>
          <a:xfrm>
            <a:off x="922511" y="2453640"/>
            <a:ext cx="2989089" cy="2357120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4D80788-2189-4426-AF2E-D5AF07FD9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674" y="2421548"/>
            <a:ext cx="2978091" cy="2334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6056" y="316807"/>
            <a:ext cx="8751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Statewide Contract for Natural Gas – Interruptible Delivery Service is designed to:</a:t>
            </a:r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4094480" y="1820429"/>
            <a:ext cx="5225194" cy="4527724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12700" algn="ctr">
            <a:solidFill>
              <a:schemeClr val="bg2"/>
            </a:solidFill>
            <a:round/>
            <a:headEnd/>
            <a:tailEnd/>
          </a:ln>
          <a:effectLst>
            <a:outerShdw dist="107763" dir="2700000" algn="ctr" rotWithShape="0">
              <a:srgbClr val="DDDDDD">
                <a:alpha val="50000"/>
              </a:srgbClr>
            </a:outerShdw>
          </a:effectLst>
        </p:spPr>
        <p:txBody>
          <a:bodyPr lIns="274320" rIns="274320" anchor="ctr"/>
          <a:lstStyle/>
          <a:p>
            <a:pPr marL="560070" lvl="1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marL="0" lvl="1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defRPr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natural gas through interruptible delivery service to:</a:t>
            </a:r>
          </a:p>
          <a:p>
            <a:pPr marL="845820" lvl="1" indent="-285750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Agencies</a:t>
            </a:r>
          </a:p>
          <a:p>
            <a:pPr marL="845820" lvl="1" indent="-285750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Universities/Colleges</a:t>
            </a:r>
          </a:p>
          <a:p>
            <a:pPr marL="845820" lvl="1" indent="-285750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Correctional Institutions</a:t>
            </a:r>
          </a:p>
          <a:p>
            <a:pPr marL="845820" lvl="1" indent="-285750">
              <a:spcBef>
                <a:spcPts val="600"/>
              </a:spcBef>
              <a:spcAft>
                <a:spcPct val="70000"/>
              </a:spcAft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 &amp; Municipalities</a:t>
            </a:r>
          </a:p>
          <a:p>
            <a:pPr lvl="1" algn="l">
              <a:spcAft>
                <a:spcPct val="70000"/>
              </a:spcAft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spcAft>
                <a:spcPct val="70000"/>
              </a:spcAft>
              <a:defRPr/>
            </a:pP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048B9C-AF07-4ED5-B254-35E40820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12" y="2968625"/>
            <a:ext cx="3544268" cy="1809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175F76-EB37-4622-9F7D-50529EEBFB9F}"/>
              </a:ext>
            </a:extLst>
          </p:cNvPr>
          <p:cNvSpPr/>
          <p:nvPr/>
        </p:nvSpPr>
        <p:spPr>
          <a:xfrm>
            <a:off x="2095947" y="4786965"/>
            <a:ext cx="169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State of Georgia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F4701-7E54-4791-BAB8-584F46F2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F4701-7E54-4791-BAB8-584F46F2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01628896-8E04-4009-A9A8-347F1A7DAD0B}"/>
              </a:ext>
            </a:extLst>
          </p:cNvPr>
          <p:cNvSpPr/>
          <p:nvPr/>
        </p:nvSpPr>
        <p:spPr>
          <a:xfrm>
            <a:off x="546099" y="140972"/>
            <a:ext cx="8186501" cy="1474468"/>
          </a:xfrm>
          <a:prstGeom prst="fram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highlight>
                <a:srgbClr val="808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8B45C-48E0-492D-BF9D-630B5EA5C087}"/>
              </a:ext>
            </a:extLst>
          </p:cNvPr>
          <p:cNvSpPr txBox="1"/>
          <p:nvPr/>
        </p:nvSpPr>
        <p:spPr>
          <a:xfrm>
            <a:off x="340400" y="320848"/>
            <a:ext cx="1200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Natural Gas: Interruptible Delivery Service</a:t>
            </a:r>
          </a:p>
          <a:p>
            <a:r>
              <a:rPr lang="en-US" sz="28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Contract Benefits</a:t>
            </a:r>
          </a:p>
        </p:txBody>
      </p:sp>
      <p:sp>
        <p:nvSpPr>
          <p:cNvPr id="15" name="Flowchart: Multidocument 14">
            <a:extLst>
              <a:ext uri="{FF2B5EF4-FFF2-40B4-BE49-F238E27FC236}">
                <a16:creationId xmlns:a16="http://schemas.microsoft.com/office/drawing/2014/main" id="{68A53B58-9369-4E09-B4B6-A6912DD9639D}"/>
              </a:ext>
            </a:extLst>
          </p:cNvPr>
          <p:cNvSpPr/>
          <p:nvPr/>
        </p:nvSpPr>
        <p:spPr>
          <a:xfrm>
            <a:off x="273050" y="2836492"/>
            <a:ext cx="8597900" cy="3692465"/>
          </a:xfrm>
          <a:prstGeom prst="flowChartMultidocumen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Convenient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B91436-5AFE-4B4F-B024-C01A68B9EC32}"/>
              </a:ext>
            </a:extLst>
          </p:cNvPr>
          <p:cNvSpPr txBox="1"/>
          <p:nvPr/>
        </p:nvSpPr>
        <p:spPr>
          <a:xfrm>
            <a:off x="782590" y="3578509"/>
            <a:ext cx="80883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hangingPunct="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Program Manager is available to assist</a:t>
            </a:r>
          </a:p>
          <a:p>
            <a:pPr lvl="0" eaLnBrk="0" hangingPunct="0"/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customers in obtaining their natural gas along with</a:t>
            </a:r>
          </a:p>
          <a:p>
            <a:pPr lvl="0" eaLnBrk="0" hangingPunct="0"/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explaining options and services provided. </a:t>
            </a:r>
          </a:p>
          <a:p>
            <a:pPr marL="285750" lvl="0" indent="-285750" eaLnBrk="0" hangingPunct="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contract management team who will</a:t>
            </a:r>
          </a:p>
          <a:p>
            <a:pPr lvl="0" eaLnBrk="0" hangingPunct="0"/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manage the daily operations of this statewide </a:t>
            </a:r>
          </a:p>
          <a:p>
            <a:pPr lvl="0" eaLnBrk="0" hangingPunct="0"/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contract.</a:t>
            </a:r>
          </a:p>
          <a:p>
            <a:pPr marL="285750" lvl="0" indent="-285750" eaLnBrk="0" hangingPunct="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 user may choose among the awarded </a:t>
            </a:r>
          </a:p>
          <a:p>
            <a:pPr lvl="0" eaLnBrk="0" hangingPunct="0"/>
            <a:r>
              <a:rPr lang="en-US" sz="20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suppliers.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9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FFED66-A848-44B5-B87E-76FB3369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0" y="406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Statewide Contract Overview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D6A74-0186-4FC4-A622-E8002902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BD1F4-8BAD-4307-9976-542856975FDD}"/>
              </a:ext>
            </a:extLst>
          </p:cNvPr>
          <p:cNvSpPr txBox="1"/>
          <p:nvPr/>
        </p:nvSpPr>
        <p:spPr>
          <a:xfrm>
            <a:off x="438150" y="1183600"/>
            <a:ext cx="866775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Contract Description</a:t>
            </a:r>
            <a:r>
              <a:rPr lang="en-US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r>
              <a:rPr lang="en-US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“Mandatory” Statewide Contract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awarded contract replaces statewide contract 99999-001-SPD0000099.</a:t>
            </a:r>
          </a:p>
          <a:p>
            <a:pPr lvl="1"/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Rates for gas and delivery</a:t>
            </a:r>
          </a:p>
          <a:p>
            <a:endParaRPr lang="en-US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Contract Number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99999-001-SPD0000192 (0001 – 0002)</a:t>
            </a:r>
          </a:p>
          <a:p>
            <a:endParaRPr lang="en-US" sz="1600" b="1" dirty="0">
              <a:solidFill>
                <a:srgbClr val="77777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 of Products Available Under Statewide Contract</a:t>
            </a:r>
            <a:r>
              <a:rPr 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endParaRPr lang="en-US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contract provides for the interruptible delivery of natural gas.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 user may choose among the awarded suppliers for service under the statewide contract.</a:t>
            </a:r>
          </a:p>
          <a:p>
            <a:pPr lvl="1"/>
            <a:r>
              <a:rPr lang="en-US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US" sz="16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Base Term</a:t>
            </a:r>
            <a:r>
              <a:rPr 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 Initial Term which began on Nov. 1, 2021.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897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Number of Contract Renewals</a:t>
            </a:r>
            <a:r>
              <a:rPr 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Five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 One (1) Year Renewal Options</a:t>
            </a: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3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E21B1-7852-41B9-BBB9-51E0C8C2E21F}"/>
              </a:ext>
            </a:extLst>
          </p:cNvPr>
          <p:cNvSpPr txBox="1"/>
          <p:nvPr/>
        </p:nvSpPr>
        <p:spPr>
          <a:xfrm>
            <a:off x="1295960" y="259857"/>
            <a:ext cx="655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PRODUCTS, SUPPLIERS, &amp; 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28D89-F286-496C-8E00-00025D1F905E}"/>
              </a:ext>
            </a:extLst>
          </p:cNvPr>
          <p:cNvSpPr txBox="1"/>
          <p:nvPr/>
        </p:nvSpPr>
        <p:spPr>
          <a:xfrm>
            <a:off x="-159244" y="1128009"/>
            <a:ext cx="859536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5820" lvl="1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Manager</a:t>
            </a:r>
          </a:p>
          <a:p>
            <a:pPr marL="1303020" lvl="2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State has a contract with W. Brent Phelts, PE.  Mr. Phelts is the Georgia Natural Gas Program Administrator to develop and manage deregulated natural gas services for all program participants.  </a:t>
            </a:r>
          </a:p>
          <a:p>
            <a:pPr marL="845820" lvl="1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897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5820" lvl="1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Accounts</a:t>
            </a:r>
          </a:p>
          <a:p>
            <a:pPr marL="1303020" lvl="2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initiate service and inquire about the natural gas services, the Program Manager requests each new or prospective participant call or e-mail with your base entity information to initiate service. A sign-up form will be provided by Mr. Phelts.    </a:t>
            </a:r>
          </a:p>
          <a:p>
            <a:pPr marL="1303020" lvl="2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information must include name of entity and facility location(s), list of accounts and Atlanta Gas Light Company account numbers, and billing address (as shown on invoice/bill or preferred bill address).  </a:t>
            </a:r>
          </a:p>
          <a:p>
            <a:pPr marL="1303020" lvl="2" indent="-285750">
              <a:spcBef>
                <a:spcPts val="600"/>
              </a:spcBef>
              <a:buClr>
                <a:srgbClr val="6A6C69"/>
              </a:buClr>
              <a:buSzPct val="11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initiate service for your facility(s), please contact Brent Phelts, Phone: (404) 271-7077 or Email: </a:t>
            </a:r>
            <a:r>
              <a:rPr lang="en-US" b="1" dirty="0" err="1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wphelts@</a:t>
            </a:r>
            <a:r>
              <a:rPr lang="en-US" b="1" err="1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mindspring</a:t>
            </a:r>
            <a:r>
              <a:rPr lang="en-US" b="1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.com</a:t>
            </a:r>
            <a:r>
              <a:rPr lang="en-US" b="1">
                <a:solidFill>
                  <a:srgbClr val="89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en-US" b="1" dirty="0">
              <a:solidFill>
                <a:srgbClr val="897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070" lvl="1">
              <a:spcBef>
                <a:spcPts val="600"/>
              </a:spcBef>
              <a:buClr>
                <a:srgbClr val="6A6C69"/>
              </a:buClr>
              <a:buSzPct val="115000"/>
            </a:pPr>
            <a:endParaRPr lang="en-US" sz="800" b="1" dirty="0">
              <a:solidFill>
                <a:srgbClr val="897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070" lvl="1">
              <a:spcBef>
                <a:spcPts val="600"/>
              </a:spcBef>
              <a:buClr>
                <a:srgbClr val="6A6C69"/>
              </a:buClr>
              <a:buSzPct val="115000"/>
            </a:pPr>
            <a:endParaRPr lang="en-US" b="1" dirty="0">
              <a:solidFill>
                <a:srgbClr val="8978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2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677B-DDED-4C53-A9AC-FF27563E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Awarded Suppliers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26F6-F883-43C5-9001-61DA5CC6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1800" b="1" dirty="0"/>
              <a:t>Statewide Contract Suppliers</a:t>
            </a:r>
          </a:p>
          <a:p>
            <a:pPr marL="160020" indent="0">
              <a:buNone/>
            </a:pPr>
            <a:endParaRPr lang="en-US" sz="1800" b="1" dirty="0"/>
          </a:p>
          <a:p>
            <a:pPr lvl="1"/>
            <a:r>
              <a:rPr lang="en-US" sz="1600" dirty="0"/>
              <a:t>Gas South, LLC (99999-001-SPD0000192-0001)</a:t>
            </a:r>
          </a:p>
          <a:p>
            <a:pPr marL="560070" lvl="1" indent="0">
              <a:buNone/>
            </a:pPr>
            <a:r>
              <a:rPr lang="en-US" sz="1600" dirty="0"/>
              <a:t>			  </a:t>
            </a:r>
          </a:p>
          <a:p>
            <a:pPr lvl="1"/>
            <a:r>
              <a:rPr lang="en-US" sz="1600" dirty="0" err="1"/>
              <a:t>Texican</a:t>
            </a:r>
            <a:r>
              <a:rPr lang="en-US" sz="1600" dirty="0"/>
              <a:t> Industrial Energy Marketing (99999-001-SPD0000192-0002)			  </a:t>
            </a:r>
          </a:p>
          <a:p>
            <a:pPr marL="560070" lvl="1" indent="0">
              <a:buNone/>
            </a:pPr>
            <a:r>
              <a:rPr lang="en-US" sz="1600" dirty="0"/>
              <a:t>  </a:t>
            </a:r>
          </a:p>
          <a:p>
            <a:pPr lvl="1"/>
            <a:endParaRPr lang="en-US" sz="1600" dirty="0"/>
          </a:p>
          <a:p>
            <a:pPr marL="160020" indent="0">
              <a:buNone/>
            </a:pP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3698A-398E-450A-BB98-F50FE485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08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TIMING" val="|0.8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TIMING" val="|0.8|1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19721-3f2e-4037-a826-7fe00fbc2e3c">
      <Value>11</Value>
    </TaxCatchAll>
    <EffectiveDate xmlns="0726195c-4e5f-403b-b0e6-5bc4fc6a495f">2021-11-19T15:07:00+00:00</EffectiveDate>
    <Division xmlns="64719721-3f2e-4037-a826-7fe00fbc2e3c" xsi:nil="true"/>
    <CategoryDoc xmlns="0726195c-4e5f-403b-b0e6-5bc4fc6a495f">Goods Contract Supporting Docs</CategoryDoc>
    <b814ba249d91463a8222dc7318a2e120 xmlns="64719721-3f2e-4037-a826-7fe00fbc2e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State Purchasing</TermName>
          <TermId xmlns="http://schemas.microsoft.com/office/infopath/2007/PartnerControls">c42e6466-1f4d-496f-8ab6-8c429e5f88ca</TermId>
        </TermInfo>
      </Terms>
    </b814ba249d91463a8222dc7318a2e120>
    <DocumentDescription xmlns="0726195c-4e5f-403b-b0e6-5bc4fc6a495f">Updated Webinar Natural Gas Interruptible Delivery Service</DocumentDescription>
    <TaxKeywordTaxHTField xmlns="64719721-3f2e-4037-a826-7fe00fbc2e3c">
      <Terms xmlns="http://schemas.microsoft.com/office/infopath/2007/PartnerControls"/>
    </TaxKeywordTaxHTField>
    <DisplayPriority xmlns="0726195c-4e5f-403b-b0e6-5bc4fc6a49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ASAssetContentType" ma:contentTypeID="0x010100B2029F26138C4BFDA158A626F91E876A003A02FEC7EC5AC44E82864542632E2E46" ma:contentTypeVersion="66" ma:contentTypeDescription="This is used to create DOAS Asset Library" ma:contentTypeScope="" ma:versionID="97eedc6fba10352b8ad4c578ebf7166c">
  <xsd:schema xmlns:xsd="http://www.w3.org/2001/XMLSchema" xmlns:xs="http://www.w3.org/2001/XMLSchema" xmlns:p="http://schemas.microsoft.com/office/2006/metadata/properties" xmlns:ns2="0726195c-4e5f-403b-b0e6-5bc4fc6a495f" xmlns:ns3="64719721-3f2e-4037-a826-7fe00fbc2e3c" targetNamespace="http://schemas.microsoft.com/office/2006/metadata/properties" ma:root="true" ma:fieldsID="9b96d90983392e6d502ced9569a43495" ns2:_="" ns3:_="">
    <xsd:import namespace="0726195c-4e5f-403b-b0e6-5bc4fc6a495f"/>
    <xsd:import namespace="64719721-3f2e-4037-a826-7fe00fbc2e3c"/>
    <xsd:element name="properties">
      <xsd:complexType>
        <xsd:sequence>
          <xsd:element name="documentManagement">
            <xsd:complexType>
              <xsd:all>
                <xsd:element ref="ns2:CategoryDoc" minOccurs="0"/>
                <xsd:element ref="ns2:EffectiveDate"/>
                <xsd:element ref="ns2:DocumentDescription"/>
                <xsd:element ref="ns2:DisplayPriority" minOccurs="0"/>
                <xsd:element ref="ns3:b814ba249d91463a8222dc7318a2e120" minOccurs="0"/>
                <xsd:element ref="ns3:TaxCatchAll" minOccurs="0"/>
                <xsd:element ref="ns3:TaxCatchAllLabel" minOccurs="0"/>
                <xsd:element ref="ns3:TaxKeywordTaxHTField" minOccurs="0"/>
                <xsd:element ref="ns3:Divi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195c-4e5f-403b-b0e6-5bc4fc6a495f" elementFormDefault="qualified">
    <xsd:import namespace="http://schemas.microsoft.com/office/2006/documentManagement/types"/>
    <xsd:import namespace="http://schemas.microsoft.com/office/infopath/2007/PartnerControls"/>
    <xsd:element name="CategoryDoc" ma:index="8" nillable="true" ma:displayName="Document Category" ma:default="none" ma:description="" ma:format="Dropdown" ma:internalName="CategoryDoc">
      <xsd:simpleType>
        <xsd:restriction base="dms:Choice">
          <xsd:enumeration value="none"/>
          <xsd:enumeration value="Goods Contract Supporting Docs"/>
          <xsd:enumeration value="Goods Contract Webinars"/>
          <xsd:enumeration value="Information Technology Supporting Docs"/>
          <xsd:enumeration value="Information Technology Webinars"/>
          <xsd:enumeration value="Infrastructure Supporting Docs"/>
          <xsd:enumeration value="Infrastructure Webinars"/>
          <xsd:enumeration value="Services/Special Projects Supporting Docs"/>
          <xsd:enumeration value="Services/Special Projects Webinars"/>
        </xsd:restriction>
      </xsd:simpleType>
    </xsd:element>
    <xsd:element name="EffectiveDate" ma:index="9" ma:displayName="Effective Date" ma:default="[today]" ma:description="" ma:format="DateTime" ma:internalName="EffectiveDate">
      <xsd:simpleType>
        <xsd:restriction base="dms:DateTime"/>
      </xsd:simpleType>
    </xsd:element>
    <xsd:element name="DocumentDescription" ma:index="10" ma:displayName="Document Description" ma:description="Note" ma:internalName="DocumentDescription">
      <xsd:simpleType>
        <xsd:restriction base="dms:Note">
          <xsd:maxLength value="255"/>
        </xsd:restriction>
      </xsd:simpleType>
    </xsd:element>
    <xsd:element name="DisplayPriority" ma:index="11" nillable="true" ma:displayName="Display Priority" ma:internalName="DisplayPriority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19721-3f2e-4037-a826-7fe00fbc2e3c" elementFormDefault="qualified">
    <xsd:import namespace="http://schemas.microsoft.com/office/2006/documentManagement/types"/>
    <xsd:import namespace="http://schemas.microsoft.com/office/infopath/2007/PartnerControls"/>
    <xsd:element name="b814ba249d91463a8222dc7318a2e120" ma:index="12" ma:taxonomy="true" ma:internalName="b814ba249d91463a8222dc7318a2e120" ma:taxonomyFieldName="BusinessServices" ma:displayName="Business Services" ma:readOnly="false" ma:default="" ma:fieldId="{b814ba24-9d91-463a-8222-dc7318a2e120}" ma:sspId="24303319-78b4-4866-9de0-bde40737f1d8" ma:termSetId="c54f94ba-c49d-48e8-b789-4a89780f2686" ma:anchorId="3e0b3416-4f48-409d-9643-5ee8099d9f4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085d1ce-44a5-47b0-af7a-48aa3d02d715}" ma:internalName="TaxCatchAll" ma:showField="CatchAllData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c085d1ce-44a5-47b0-af7a-48aa3d02d715}" ma:internalName="TaxCatchAllLabel" ma:readOnly="true" ma:showField="CatchAllDataLabel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Division" ma:index="18" nillable="true" ma:displayName="Division" ma:description="" ma:internalName="Di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4303319-78b4-4866-9de0-bde40737f1d8" ContentTypeId="0x010100B2029F26138C4BFDA158A626F91E876A" PreviousValue="false"/>
</file>

<file path=customXml/itemProps1.xml><?xml version="1.0" encoding="utf-8"?>
<ds:datastoreItem xmlns:ds="http://schemas.openxmlformats.org/officeDocument/2006/customXml" ds:itemID="{4F0DEDF6-3178-4576-A560-1BC318537A90}"/>
</file>

<file path=customXml/itemProps2.xml><?xml version="1.0" encoding="utf-8"?>
<ds:datastoreItem xmlns:ds="http://schemas.openxmlformats.org/officeDocument/2006/customXml" ds:itemID="{8775BA1A-B336-491D-A40F-B62CE18DE8AB}"/>
</file>

<file path=customXml/itemProps3.xml><?xml version="1.0" encoding="utf-8"?>
<ds:datastoreItem xmlns:ds="http://schemas.openxmlformats.org/officeDocument/2006/customXml" ds:itemID="{BD961AA2-74A0-45F9-AAF2-8B563368C1EB}"/>
</file>

<file path=customXml/itemProps4.xml><?xml version="1.0" encoding="utf-8"?>
<ds:datastoreItem xmlns:ds="http://schemas.openxmlformats.org/officeDocument/2006/customXml" ds:itemID="{5EF1EC31-E144-43B3-ABF5-9046C37C5E66}"/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1443</Words>
  <Application>Microsoft Office PowerPoint</Application>
  <PresentationFormat>On-screen Show (4:3)</PresentationFormat>
  <Paragraphs>245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Baskerville Old Face</vt:lpstr>
      <vt:lpstr>Calibri</vt:lpstr>
      <vt:lpstr>Calibri Light</vt:lpstr>
      <vt:lpstr>Helvetica</vt:lpstr>
      <vt:lpstr>Lucida Grande</vt:lpstr>
      <vt:lpstr>Times New Roman</vt:lpstr>
      <vt:lpstr>Wingdings</vt:lpstr>
      <vt:lpstr>Wingdings 2</vt:lpstr>
      <vt:lpstr>Office Theme</vt:lpstr>
      <vt:lpstr>1_Office Theme</vt:lpstr>
      <vt:lpstr>Natural Gas: Interruptible Delivery Service</vt:lpstr>
      <vt:lpstr>This Webinar is Eligible for CEUs</vt:lpstr>
      <vt:lpstr>PowerPoint Presentation</vt:lpstr>
      <vt:lpstr>PowerPoint Presentation</vt:lpstr>
      <vt:lpstr>PowerPoint Presentation</vt:lpstr>
      <vt:lpstr>PowerPoint Presentation</vt:lpstr>
      <vt:lpstr>Statewide Contract Overview </vt:lpstr>
      <vt:lpstr>PowerPoint Presentation</vt:lpstr>
      <vt:lpstr>Awarded Suppliers </vt:lpstr>
      <vt:lpstr>Supplier Contact Information  </vt:lpstr>
      <vt:lpstr>TEXICAN INDUSTRIAL ENERGY MARKETING</vt:lpstr>
      <vt:lpstr>PowerPoint Presentation</vt:lpstr>
      <vt:lpstr>    How to Find the Contract on Team Georgia Marketplace       </vt:lpstr>
      <vt:lpstr>PowerPoint Presentation</vt:lpstr>
      <vt:lpstr>PowerPoint Presentation</vt:lpstr>
      <vt:lpstr>Where to Find this Statewide Contract State Purchasing Division – Statewide Contracts</vt:lpstr>
      <vt:lpstr>PowerPoint Presentation</vt:lpstr>
      <vt:lpstr>Statewide Contracts Index Window Shoppers </vt:lpstr>
      <vt:lpstr>Team Georgia Marketplace Contracts</vt:lpstr>
      <vt:lpstr>Team Georgia Marketplace Contracts</vt:lpstr>
      <vt:lpstr>Team Georgia Marketplace Contracts</vt:lpstr>
      <vt:lpstr>Team Georgia Marketplace Contracts</vt:lpstr>
      <vt:lpstr>PowerPoint Presentation</vt:lpstr>
      <vt:lpstr>Questions: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Webinar Natural Gas Interruptible Delivery Service</dc:title>
  <dc:creator>Gilbert, Billy</dc:creator>
  <cp:lastModifiedBy>Taylor, Matt</cp:lastModifiedBy>
  <cp:revision>71</cp:revision>
  <dcterms:created xsi:type="dcterms:W3CDTF">2021-03-16T10:50:10Z</dcterms:created>
  <dcterms:modified xsi:type="dcterms:W3CDTF">2021-11-09T15:08:09Z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0x010100B2029F26138C4BFDA158A626F91E876A003A02FEC7EC5AC44E82864542632E2E46</vt:lpwstr>
  </property>
  <property fmtid="{D5CDD505-2E9C-101B-9397-08002B2CF9AE}" pid="3" name="TaxKeyword">
    <vt:lpwstr/>
  </property>
  <property fmtid="{D5CDD505-2E9C-101B-9397-08002B2CF9AE}" pid="4" name="BusinessServices">
    <vt:lpwstr>11;#State Purchasing|c42e6466-1f4d-496f-8ab6-8c429e5f88ca</vt:lpwstr>
  </property>
</Properties>
</file>